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0"/>
  </p:notesMasterIdLst>
  <p:sldIdLst>
    <p:sldId id="256" r:id="rId2"/>
    <p:sldId id="271" r:id="rId3"/>
    <p:sldId id="272" r:id="rId4"/>
    <p:sldId id="273" r:id="rId5"/>
    <p:sldId id="274" r:id="rId6"/>
    <p:sldId id="281" r:id="rId7"/>
    <p:sldId id="275" r:id="rId8"/>
    <p:sldId id="285" r:id="rId9"/>
    <p:sldId id="276" r:id="rId10"/>
    <p:sldId id="287" r:id="rId11"/>
    <p:sldId id="288" r:id="rId12"/>
    <p:sldId id="289" r:id="rId13"/>
    <p:sldId id="290" r:id="rId14"/>
    <p:sldId id="291" r:id="rId15"/>
    <p:sldId id="279" r:id="rId16"/>
    <p:sldId id="293" r:id="rId17"/>
    <p:sldId id="294" r:id="rId18"/>
    <p:sldId id="295" r:id="rId19"/>
    <p:sldId id="296" r:id="rId20"/>
    <p:sldId id="297" r:id="rId21"/>
    <p:sldId id="300" r:id="rId22"/>
    <p:sldId id="298" r:id="rId23"/>
    <p:sldId id="299" r:id="rId24"/>
    <p:sldId id="301" r:id="rId25"/>
    <p:sldId id="282" r:id="rId26"/>
    <p:sldId id="283" r:id="rId27"/>
    <p:sldId id="284" r:id="rId28"/>
    <p:sldId id="27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21DCD5-F9E8-4142-8F38-CFD0F11C09BC}" type="datetimeFigureOut">
              <a:rPr lang="en-US" smtClean="0"/>
              <a:pPr/>
              <a:t>03/26/2018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9A2B19-7B8B-493A-8620-8E6CD66C016F}" type="slidenum">
              <a:rPr lang="en-US" smtClean="0"/>
              <a:pPr/>
              <a:t>‹#›</a:t>
            </a:fld>
            <a:endParaRPr lang="en-US"/>
          </a:p>
        </p:txBody>
      </p:sp>
    </p:spTree>
    <p:extLst>
      <p:ext uri="{BB962C8B-B14F-4D97-AF65-F5344CB8AC3E}">
        <p14:creationId xmlns:p14="http://schemas.microsoft.com/office/powerpoint/2010/main" val="2472193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9A2B19-7B8B-493A-8620-8E6CD66C016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03/26/2018</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03/26/2018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03/26/2018</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03/26/2018</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03/26/2018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03/26/2018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1D8BD707-D9CF-40AE-B4C6-C98DA3205C09}" type="datetimeFigureOut">
              <a:rPr lang="en-US" smtClean="0"/>
              <a:pPr/>
              <a:t>03/26/2018</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03/26/2018</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03/26/2018</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03/26/2018</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archsecurity.techtarget.com/definition/biometrics" TargetMode="Externa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hyperlink" Target="http://searchsecurity.techtarget.com/definition/live-captur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face recognition"/>
          <p:cNvPicPr>
            <a:picLocks noChangeAspect="1" noChangeArrowheads="1"/>
          </p:cNvPicPr>
          <p:nvPr/>
        </p:nvPicPr>
        <p:blipFill>
          <a:blip r:embed="rId2">
            <a:lum bright="10000"/>
          </a:blip>
          <a:srcRect/>
          <a:stretch>
            <a:fillRect/>
          </a:stretch>
        </p:blipFill>
        <p:spPr bwMode="auto">
          <a:xfrm>
            <a:off x="6757676" y="3795712"/>
            <a:ext cx="2386324" cy="3062288"/>
          </a:xfrm>
          <a:prstGeom prst="rect">
            <a:avLst/>
          </a:prstGeom>
          <a:noFill/>
        </p:spPr>
      </p:pic>
      <p:sp>
        <p:nvSpPr>
          <p:cNvPr id="2" name="Title 1"/>
          <p:cNvSpPr>
            <a:spLocks noGrp="1"/>
          </p:cNvSpPr>
          <p:nvPr>
            <p:ph type="ctrTitle"/>
          </p:nvPr>
        </p:nvSpPr>
        <p:spPr>
          <a:xfrm>
            <a:off x="2133600" y="2057400"/>
            <a:ext cx="6172200" cy="1360962"/>
          </a:xfrm>
        </p:spPr>
        <p:txBody>
          <a:bodyPr>
            <a:normAutofit/>
          </a:bodyPr>
          <a:lstStyle/>
          <a:p>
            <a:r>
              <a:rPr lang="en-US" sz="3600" dirty="0" smtClean="0"/>
              <a:t>Face Recognition Attendance System</a:t>
            </a:r>
            <a:endParaRPr lang="en-IN" sz="3600" dirty="0"/>
          </a:p>
        </p:txBody>
      </p:sp>
      <p:pic>
        <p:nvPicPr>
          <p:cNvPr id="4" name="Picture 2" descr="C:\Users\mayur\Desktop\x.jpg"/>
          <p:cNvPicPr>
            <a:picLocks noChangeAspect="1" noChangeArrowheads="1"/>
          </p:cNvPicPr>
          <p:nvPr/>
        </p:nvPicPr>
        <p:blipFill>
          <a:blip r:embed="rId3" cstate="print"/>
          <a:srcRect/>
          <a:stretch>
            <a:fillRect/>
          </a:stretch>
        </p:blipFill>
        <p:spPr bwMode="auto">
          <a:xfrm>
            <a:off x="1752600" y="0"/>
            <a:ext cx="7315200" cy="1676399"/>
          </a:xfrm>
          <a:prstGeom prst="rect">
            <a:avLst/>
          </a:prstGeom>
          <a:noFill/>
        </p:spPr>
      </p:pic>
      <p:sp>
        <p:nvSpPr>
          <p:cNvPr id="5" name="Rectangle 4"/>
          <p:cNvSpPr/>
          <p:nvPr/>
        </p:nvSpPr>
        <p:spPr>
          <a:xfrm>
            <a:off x="4572000" y="4495800"/>
            <a:ext cx="4572000" cy="2169825"/>
          </a:xfrm>
          <a:prstGeom prst="rect">
            <a:avLst/>
          </a:prstGeom>
        </p:spPr>
        <p:txBody>
          <a:bodyPr>
            <a:spAutoFit/>
          </a:bodyPr>
          <a:lstStyle/>
          <a:p>
            <a:pPr>
              <a:lnSpc>
                <a:spcPct val="150000"/>
              </a:lnSpc>
            </a:pPr>
            <a:r>
              <a:rPr lang="en-US" b="1" dirty="0" smtClean="0">
                <a:latin typeface="Times New Roman" pitchFamily="18" charset="0"/>
                <a:cs typeface="Times New Roman" pitchFamily="18" charset="0"/>
              </a:rPr>
              <a:t>Presented By:-</a:t>
            </a:r>
          </a:p>
          <a:p>
            <a:pPr>
              <a:lnSpc>
                <a:spcPct val="150000"/>
              </a:lnSpc>
            </a:pP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Amisha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Pupala</a:t>
            </a:r>
            <a:endParaRPr lang="en-US" b="1" dirty="0" smtClean="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a:t>
            </a:r>
            <a:r>
              <a:rPr lang="en-US" b="1" dirty="0" err="1" smtClean="0">
                <a:latin typeface="Times New Roman" pitchFamily="18" charset="0"/>
                <a:cs typeface="Times New Roman" pitchFamily="18" charset="0"/>
              </a:rPr>
              <a:t>Pratiksha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Kharatkar</a:t>
            </a:r>
            <a:endParaRPr lang="en-US" b="1" dirty="0" smtClean="0">
              <a:latin typeface="Times New Roman" pitchFamily="18" charset="0"/>
              <a:cs typeface="Times New Roman" pitchFamily="18" charset="0"/>
            </a:endParaRPr>
          </a:p>
          <a:p>
            <a:pPr>
              <a:lnSpc>
                <a:spcPct val="150000"/>
              </a:lnSpc>
            </a:pPr>
            <a:r>
              <a:rPr lang="en-US" b="1" dirty="0" smtClean="0">
                <a:latin typeface="Times New Roman" pitchFamily="18" charset="0"/>
                <a:cs typeface="Times New Roman" pitchFamily="18" charset="0"/>
              </a:rPr>
              <a:t>-</a:t>
            </a:r>
            <a:r>
              <a:rPr lang="en-US" b="1" dirty="0" err="1" smtClean="0">
                <a:latin typeface="Times New Roman" pitchFamily="18" charset="0"/>
                <a:cs typeface="Times New Roman" pitchFamily="18" charset="0"/>
              </a:rPr>
              <a:t>Mokshada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Godase</a:t>
            </a:r>
            <a:endParaRPr lang="en-US" b="1" dirty="0" smtClean="0">
              <a:latin typeface="Times New Roman" pitchFamily="18" charset="0"/>
              <a:cs typeface="Times New Roman" pitchFamily="18" charset="0"/>
            </a:endParaRPr>
          </a:p>
          <a:p>
            <a:pPr>
              <a:lnSpc>
                <a:spcPct val="150000"/>
              </a:lnSpc>
            </a:pPr>
            <a:r>
              <a:rPr lang="en-US" b="1" dirty="0">
                <a:latin typeface="Times New Roman" pitchFamily="18" charset="0"/>
                <a:cs typeface="Times New Roman" pitchFamily="18" charset="0"/>
              </a:rPr>
              <a:t>-</a:t>
            </a:r>
            <a:r>
              <a:rPr lang="en-US" b="1" dirty="0" err="1" smtClean="0">
                <a:latin typeface="Times New Roman" pitchFamily="18" charset="0"/>
                <a:cs typeface="Times New Roman" pitchFamily="18" charset="0"/>
              </a:rPr>
              <a:t>Pratiksha</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Batwal</a:t>
            </a:r>
            <a:endParaRPr lang="en-US"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fd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534400" cy="5029200"/>
          </a:xfrm>
          <a:prstGeom prst="rect">
            <a:avLst/>
          </a:prstGeom>
          <a:ln w="38100" cap="sq">
            <a:solidFill>
              <a:srgbClr val="000000"/>
            </a:solidFill>
            <a:prstDash val="solid"/>
            <a:miter lim="800000"/>
          </a:ln>
          <a:effectLst/>
        </p:spPr>
      </p:pic>
      <p:sp>
        <p:nvSpPr>
          <p:cNvPr id="3" name="Rectangle 2"/>
          <p:cNvSpPr/>
          <p:nvPr/>
        </p:nvSpPr>
        <p:spPr>
          <a:xfrm>
            <a:off x="762000" y="383416"/>
            <a:ext cx="3473067" cy="646331"/>
          </a:xfrm>
          <a:prstGeom prst="rect">
            <a:avLst/>
          </a:prstGeom>
        </p:spPr>
        <p:txBody>
          <a:bodyPr wrap="none">
            <a:spAutoFit/>
          </a:bodyPr>
          <a:lstStyle/>
          <a:p>
            <a:r>
              <a:rPr lang="en-US" sz="3600" b="1" dirty="0" smtClean="0">
                <a:latin typeface="Calibri" pitchFamily="34" charset="0"/>
                <a:cs typeface="Calibri" pitchFamily="34" charset="0"/>
              </a:rPr>
              <a:t>BLOCK </a:t>
            </a:r>
            <a:r>
              <a:rPr lang="en-US" sz="3600" b="1" dirty="0">
                <a:latin typeface="Calibri" pitchFamily="34" charset="0"/>
                <a:cs typeface="Calibri" pitchFamily="34" charset="0"/>
              </a:rPr>
              <a:t>DIAGRAM</a:t>
            </a:r>
            <a:endParaRPr lang="en-IN" sz="3600" dirty="0">
              <a:latin typeface="Calibri" pitchFamily="34" charset="0"/>
              <a:cs typeface="Calibri" pitchFamily="34" charset="0"/>
            </a:endParaRPr>
          </a:p>
        </p:txBody>
      </p:sp>
    </p:spTree>
    <p:extLst>
      <p:ext uri="{BB962C8B-B14F-4D97-AF65-F5344CB8AC3E}">
        <p14:creationId xmlns:p14="http://schemas.microsoft.com/office/powerpoint/2010/main" val="2631950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28600"/>
            <a:ext cx="4572000" cy="1446550"/>
          </a:xfrm>
          <a:prstGeom prst="rect">
            <a:avLst/>
          </a:prstGeom>
        </p:spPr>
        <p:txBody>
          <a:bodyPr>
            <a:spAutoFit/>
          </a:bodyPr>
          <a:lstStyle/>
          <a:p>
            <a:r>
              <a:rPr lang="en-US" sz="3600" b="1" dirty="0">
                <a:latin typeface="Calibri" pitchFamily="34" charset="0"/>
                <a:cs typeface="Calibri" pitchFamily="34" charset="0"/>
              </a:rPr>
              <a:t>DATA FLOW </a:t>
            </a:r>
            <a:r>
              <a:rPr lang="en-US" sz="3600" b="1" dirty="0" smtClean="0">
                <a:latin typeface="Calibri" pitchFamily="34" charset="0"/>
                <a:cs typeface="Calibri" pitchFamily="34" charset="0"/>
              </a:rPr>
              <a:t>DIAGRAM</a:t>
            </a:r>
            <a:endParaRPr lang="en-IN" sz="3600" dirty="0" smtClean="0">
              <a:latin typeface="Calibri" pitchFamily="34" charset="0"/>
              <a:cs typeface="Calibri" pitchFamily="34" charset="0"/>
            </a:endParaRPr>
          </a:p>
          <a:p>
            <a:endParaRPr lang="en-IN" sz="2800" b="1" dirty="0">
              <a:latin typeface="Calibri" pitchFamily="34" charset="0"/>
              <a:cs typeface="Calibri" pitchFamily="34" charset="0"/>
            </a:endParaRPr>
          </a:p>
          <a:p>
            <a:pPr marL="342900" indent="-342900">
              <a:buFont typeface="Wingdings" pitchFamily="2" charset="2"/>
              <a:buChar char="Ø"/>
            </a:pPr>
            <a:r>
              <a:rPr lang="en-US" sz="2400" b="1" dirty="0" smtClean="0">
                <a:latin typeface="Calibri" pitchFamily="34" charset="0"/>
                <a:cs typeface="Calibri" pitchFamily="34" charset="0"/>
              </a:rPr>
              <a:t>LEVEL 0 </a:t>
            </a:r>
            <a:r>
              <a:rPr lang="en-US" sz="2400" b="1" dirty="0">
                <a:latin typeface="Calibri" pitchFamily="34" charset="0"/>
                <a:cs typeface="Calibri" pitchFamily="34" charset="0"/>
              </a:rPr>
              <a:t>DFD</a:t>
            </a:r>
            <a:endParaRPr lang="en-IN" sz="2400" dirty="0">
              <a:latin typeface="Calibri" pitchFamily="34" charset="0"/>
              <a:cs typeface="Calibri" pitchFamily="34" charset="0"/>
            </a:endParaRPr>
          </a:p>
        </p:txBody>
      </p:sp>
      <p:pic>
        <p:nvPicPr>
          <p:cNvPr id="3" name="Picture 2" descr="DFD 0"/>
          <p:cNvPicPr/>
          <p:nvPr/>
        </p:nvPicPr>
        <p:blipFill rotWithShape="1">
          <a:blip r:embed="rId2">
            <a:extLst>
              <a:ext uri="{28A0092B-C50C-407E-A947-70E740481C1C}">
                <a14:useLocalDpi xmlns:a14="http://schemas.microsoft.com/office/drawing/2010/main" val="0"/>
              </a:ext>
            </a:extLst>
          </a:blip>
          <a:srcRect l="6751" t="16206"/>
          <a:stretch/>
        </p:blipFill>
        <p:spPr bwMode="auto">
          <a:xfrm>
            <a:off x="748144" y="2133600"/>
            <a:ext cx="7176655" cy="3877541"/>
          </a:xfrm>
          <a:prstGeom prst="rect">
            <a:avLst/>
          </a:prstGeom>
          <a:ln w="38100" cap="sq">
            <a:solidFill>
              <a:srgbClr val="000000"/>
            </a:solidFill>
            <a:prstDash val="solid"/>
            <a:miter lim="800000"/>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25235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457200"/>
            <a:ext cx="2010935" cy="461665"/>
          </a:xfrm>
          <a:prstGeom prst="rect">
            <a:avLst/>
          </a:prstGeom>
        </p:spPr>
        <p:txBody>
          <a:bodyPr wrap="none">
            <a:spAutoFit/>
          </a:bodyPr>
          <a:lstStyle/>
          <a:p>
            <a:pPr marL="342900" indent="-342900">
              <a:buFont typeface="Wingdings" pitchFamily="2" charset="2"/>
              <a:buChar char="Ø"/>
            </a:pPr>
            <a:r>
              <a:rPr lang="en-US" sz="2400" b="1" dirty="0" smtClean="0">
                <a:latin typeface="Calibri" pitchFamily="34" charset="0"/>
                <a:cs typeface="Calibri" pitchFamily="34" charset="0"/>
              </a:rPr>
              <a:t>Level 2 DFD</a:t>
            </a:r>
            <a:endParaRPr lang="en-IN" sz="2400" dirty="0">
              <a:latin typeface="Calibri" pitchFamily="34" charset="0"/>
              <a:cs typeface="Calibri" pitchFamily="34" charset="0"/>
            </a:endParaRPr>
          </a:p>
        </p:txBody>
      </p:sp>
      <p:pic>
        <p:nvPicPr>
          <p:cNvPr id="3" name="Picture 2" descr="Dfd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447800"/>
            <a:ext cx="6781800" cy="2057400"/>
          </a:xfrm>
          <a:prstGeom prst="rect">
            <a:avLst/>
          </a:prstGeom>
          <a:ln w="38100" cap="sq">
            <a:solidFill>
              <a:srgbClr val="000000"/>
            </a:solidFill>
            <a:prstDash val="solid"/>
            <a:miter lim="800000"/>
          </a:ln>
          <a:effectLst/>
        </p:spPr>
      </p:pic>
      <p:pic>
        <p:nvPicPr>
          <p:cNvPr id="4" name="Picture 3" descr="dfd12"/>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62400"/>
            <a:ext cx="6781800" cy="2438400"/>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1928596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fd13"/>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7010400" cy="43827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990600" y="533400"/>
            <a:ext cx="2010935" cy="461665"/>
          </a:xfrm>
          <a:prstGeom prst="rect">
            <a:avLst/>
          </a:prstGeom>
        </p:spPr>
        <p:txBody>
          <a:bodyPr wrap="none">
            <a:spAutoFit/>
          </a:bodyPr>
          <a:lstStyle/>
          <a:p>
            <a:pPr marL="342900" indent="-342900">
              <a:buFont typeface="Wingdings" pitchFamily="2" charset="2"/>
              <a:buChar char="Ø"/>
            </a:pPr>
            <a:r>
              <a:rPr lang="en-US" sz="2400" b="1" dirty="0">
                <a:latin typeface="Calibri" pitchFamily="34" charset="0"/>
                <a:cs typeface="Calibri" pitchFamily="34" charset="0"/>
              </a:rPr>
              <a:t>Level </a:t>
            </a:r>
            <a:r>
              <a:rPr lang="en-US" sz="2400" b="1" dirty="0" smtClean="0">
                <a:latin typeface="Calibri" pitchFamily="34" charset="0"/>
                <a:cs typeface="Calibri" pitchFamily="34" charset="0"/>
              </a:rPr>
              <a:t>2 DFD</a:t>
            </a:r>
            <a:endParaRPr lang="en-IN" sz="2400" dirty="0">
              <a:latin typeface="Calibri" pitchFamily="34" charset="0"/>
              <a:cs typeface="Calibri" pitchFamily="34" charset="0"/>
            </a:endParaRPr>
          </a:p>
        </p:txBody>
      </p:sp>
    </p:spTree>
    <p:extLst>
      <p:ext uri="{BB962C8B-B14F-4D97-AF65-F5344CB8AC3E}">
        <p14:creationId xmlns:p14="http://schemas.microsoft.com/office/powerpoint/2010/main" val="12367450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565666"/>
            <a:ext cx="3118931" cy="646331"/>
          </a:xfrm>
          <a:prstGeom prst="rect">
            <a:avLst/>
          </a:prstGeom>
        </p:spPr>
        <p:txBody>
          <a:bodyPr wrap="none">
            <a:spAutoFit/>
          </a:bodyPr>
          <a:lstStyle/>
          <a:p>
            <a:r>
              <a:rPr lang="en-US" sz="3600" b="1" dirty="0">
                <a:latin typeface="Calibri" pitchFamily="34" charset="0"/>
                <a:cs typeface="Calibri" pitchFamily="34" charset="0"/>
              </a:rPr>
              <a:t>UML </a:t>
            </a:r>
            <a:r>
              <a:rPr lang="en-US" sz="3600" b="1" dirty="0" smtClean="0">
                <a:latin typeface="Calibri" pitchFamily="34" charset="0"/>
                <a:cs typeface="Calibri" pitchFamily="34" charset="0"/>
              </a:rPr>
              <a:t>DIAGRAM</a:t>
            </a:r>
            <a:endParaRPr lang="en-IN" sz="3600" dirty="0">
              <a:latin typeface="Calibri" pitchFamily="34" charset="0"/>
              <a:cs typeface="Calibri" pitchFamily="34" charset="0"/>
            </a:endParaRPr>
          </a:p>
        </p:txBody>
      </p:sp>
      <p:pic>
        <p:nvPicPr>
          <p:cNvPr id="3" name="Picture 2" descr="Use case"/>
          <p:cNvPicPr/>
          <p:nvPr/>
        </p:nvPicPr>
        <p:blipFill rotWithShape="1">
          <a:blip r:embed="rId2">
            <a:extLst>
              <a:ext uri="{28A0092B-C50C-407E-A947-70E740481C1C}">
                <a14:useLocalDpi xmlns:a14="http://schemas.microsoft.com/office/drawing/2010/main" val="0"/>
              </a:ext>
            </a:extLst>
          </a:blip>
          <a:srcRect l="2603" t="5774" r="1948" b="2204"/>
          <a:stretch/>
        </p:blipFill>
        <p:spPr bwMode="auto">
          <a:xfrm>
            <a:off x="1219200" y="1752600"/>
            <a:ext cx="6705600" cy="4114800"/>
          </a:xfrm>
          <a:prstGeom prst="rect">
            <a:avLst/>
          </a:prstGeom>
          <a:ln w="38100" cap="sq">
            <a:solidFill>
              <a:srgbClr val="000000"/>
            </a:solidFill>
            <a:prstDash val="solid"/>
            <a:miter lim="800000"/>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89168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working of system"/>
          <p:cNvPicPr>
            <a:picLocks noChangeAspect="1" noChangeArrowheads="1"/>
          </p:cNvPicPr>
          <p:nvPr/>
        </p:nvPicPr>
        <p:blipFill>
          <a:blip r:embed="rId2">
            <a:lum bright="70000" contrast="-70000"/>
          </a:blip>
          <a:srcRect/>
          <a:stretch>
            <a:fillRect/>
          </a:stretch>
        </p:blipFill>
        <p:spPr bwMode="auto">
          <a:xfrm>
            <a:off x="-27708" y="1"/>
            <a:ext cx="9157854" cy="6857999"/>
          </a:xfrm>
          <a:prstGeom prst="rect">
            <a:avLst/>
          </a:prstGeom>
          <a:noFill/>
        </p:spPr>
      </p:pic>
      <p:sp>
        <p:nvSpPr>
          <p:cNvPr id="37889" name="Rectangle 1"/>
          <p:cNvSpPr>
            <a:spLocks noChangeArrowheads="1"/>
          </p:cNvSpPr>
          <p:nvPr/>
        </p:nvSpPr>
        <p:spPr bwMode="auto">
          <a:xfrm>
            <a:off x="304800" y="2743200"/>
            <a:ext cx="80772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ln>
                  <a:noFill/>
                </a:ln>
                <a:solidFill>
                  <a:schemeClr val="tx1"/>
                </a:solidFill>
                <a:effectLst/>
                <a:latin typeface="Calibri" pitchFamily="34" charset="0"/>
                <a:ea typeface="Calibri" pitchFamily="34" charset="0"/>
                <a:cs typeface="Calibri" pitchFamily="34" charset="0"/>
              </a:rPr>
              <a:t>WORKING OF THE PROJECT</a:t>
            </a:r>
            <a:endParaRPr kumimoji="0" lang="en-US" sz="4400" b="0" i="0" u="none" strike="noStrike" cap="none" normalizeH="0" baseline="0" dirty="0" smtClean="0">
              <a:ln>
                <a:noFill/>
              </a:ln>
              <a:solidFill>
                <a:schemeClr val="tx1"/>
              </a:solidFill>
              <a:effectLst/>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9147629" cy="55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0415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 y="609600"/>
            <a:ext cx="9144000" cy="556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05247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9144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788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6" y="609600"/>
            <a:ext cx="9143999" cy="55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1078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457200" y="267816"/>
            <a:ext cx="8001000" cy="60324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r>
              <a:rPr kumimoji="0" lang="en-US" sz="3600" b="1" i="0" u="none" strike="noStrike" cap="none" normalizeH="0" baseline="0" dirty="0" smtClean="0">
                <a:ln>
                  <a:noFill/>
                </a:ln>
                <a:solidFill>
                  <a:schemeClr val="tx1"/>
                </a:solidFill>
                <a:effectLst/>
                <a:latin typeface="Calibri" pitchFamily="34" charset="0"/>
                <a:ea typeface="Calibri" pitchFamily="34" charset="0"/>
                <a:cs typeface="Calibri" pitchFamily="34" charset="0"/>
              </a:rPr>
              <a:t>INTRODUCTION</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28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3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Face Recognition as it is often referred to as, analyses characteristics of a person's face image input through a camera. </a:t>
            </a:r>
          </a:p>
          <a:p>
            <a:pPr lvl="0" algn="just" eaLnBrk="0" fontAlgn="base" hangingPunct="0">
              <a:spcBef>
                <a:spcPct val="0"/>
              </a:spcBef>
              <a:spcAft>
                <a:spcPct val="0"/>
              </a:spcAft>
              <a:buFont typeface="Wingdings" pitchFamily="2" charset="2"/>
              <a:buChar char="Ø"/>
            </a:pPr>
            <a:r>
              <a:rPr lang="en-US" sz="2300" dirty="0" smtClean="0">
                <a:latin typeface="Calibri" pitchFamily="34" charset="0"/>
                <a:cs typeface="Calibri" pitchFamily="34" charset="0"/>
              </a:rPr>
              <a:t>Maintaining the attendance is very important in all the institutes for checking the performance of employees. Every institute has its own method in this regard. </a:t>
            </a:r>
          </a:p>
          <a:p>
            <a:pPr lvl="0" algn="just" eaLnBrk="0" fontAlgn="base" hangingPunct="0">
              <a:spcBef>
                <a:spcPct val="0"/>
              </a:spcBef>
              <a:spcAft>
                <a:spcPct val="0"/>
              </a:spcAft>
              <a:buFont typeface="Wingdings" pitchFamily="2" charset="2"/>
              <a:buChar char="Ø"/>
            </a:pPr>
            <a:r>
              <a:rPr lang="en-US" sz="2300" dirty="0" smtClean="0">
                <a:latin typeface="Calibri" pitchFamily="34" charset="0"/>
                <a:cs typeface="Calibri" pitchFamily="34" charset="0"/>
              </a:rPr>
              <a:t>Some are taking attendance manually using the old paper or file based approach and some have adopted methods of automatic attendance using some biometric techniques. But in these methods employees have to wait for long time in making a queue at time they enter the office.</a:t>
            </a:r>
          </a:p>
          <a:p>
            <a:pPr lvl="0" algn="just" eaLnBrk="0" fontAlgn="base" hangingPunct="0">
              <a:spcBef>
                <a:spcPct val="0"/>
              </a:spcBef>
              <a:spcAft>
                <a:spcPct val="0"/>
              </a:spcAft>
              <a:buFont typeface="Wingdings" pitchFamily="2" charset="2"/>
              <a:buChar char="Ø"/>
            </a:pPr>
            <a:r>
              <a:rPr lang="en-US" sz="2300" dirty="0" smtClean="0">
                <a:latin typeface="Calibri" pitchFamily="34" charset="0"/>
                <a:cs typeface="Calibri" pitchFamily="34" charset="0"/>
              </a:rPr>
              <a:t>Biometric recognition has the potential to become an irreplaceable part of many identification systems used for evaluating the performance of those people working within the organization.</a:t>
            </a:r>
            <a:endParaRPr kumimoji="0" lang="en-US" sz="2300" b="0" i="0" u="none" strike="noStrike" cap="none" normalizeH="0" baseline="0" dirty="0" smtClean="0">
              <a:ln>
                <a:noFill/>
              </a:ln>
              <a:solidFill>
                <a:schemeClr val="tx1"/>
              </a:solidFill>
              <a:effectLst/>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p:nvPr/>
        </p:nvPicPr>
        <p:blipFill>
          <a:blip r:embed="rId3"/>
          <a:stretch>
            <a:fillRect/>
          </a:stretch>
        </p:blipFill>
        <p:spPr>
          <a:xfrm>
            <a:off x="0" y="609600"/>
            <a:ext cx="9144000" cy="5559552"/>
          </a:xfrm>
          <a:prstGeom prst="rect">
            <a:avLst/>
          </a:prstGeom>
        </p:spPr>
      </p:pic>
    </p:spTree>
    <p:extLst>
      <p:ext uri="{BB962C8B-B14F-4D97-AF65-F5344CB8AC3E}">
        <p14:creationId xmlns:p14="http://schemas.microsoft.com/office/powerpoint/2010/main" val="3339403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6" y="609600"/>
            <a:ext cx="9143999" cy="555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3000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p:nvPr/>
        </p:nvPicPr>
        <p:blipFill>
          <a:blip r:embed="rId3"/>
          <a:stretch>
            <a:fillRect/>
          </a:stretch>
        </p:blipFill>
        <p:spPr>
          <a:xfrm>
            <a:off x="-8742" y="609600"/>
            <a:ext cx="9144000" cy="5559552"/>
          </a:xfrm>
          <a:prstGeom prst="rect">
            <a:avLst/>
          </a:prstGeom>
        </p:spPr>
      </p:pic>
    </p:spTree>
    <p:extLst>
      <p:ext uri="{BB962C8B-B14F-4D97-AF65-F5344CB8AC3E}">
        <p14:creationId xmlns:p14="http://schemas.microsoft.com/office/powerpoint/2010/main" val="848220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p:nvPr/>
        </p:nvPicPr>
        <p:blipFill>
          <a:blip r:embed="rId3"/>
          <a:stretch>
            <a:fillRect/>
          </a:stretch>
        </p:blipFill>
        <p:spPr>
          <a:xfrm>
            <a:off x="0" y="612648"/>
            <a:ext cx="9144000" cy="5559552"/>
          </a:xfrm>
          <a:prstGeom prst="rect">
            <a:avLst/>
          </a:prstGeom>
        </p:spPr>
      </p:pic>
    </p:spTree>
    <p:extLst>
      <p:ext uri="{BB962C8B-B14F-4D97-AF65-F5344CB8AC3E}">
        <p14:creationId xmlns:p14="http://schemas.microsoft.com/office/powerpoint/2010/main" val="966601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145" r="29722" b="6251"/>
          <a:stretch/>
        </p:blipFill>
        <p:spPr bwMode="auto">
          <a:xfrm>
            <a:off x="-1815" y="-19050"/>
            <a:ext cx="9144000" cy="687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838200"/>
            <a:ext cx="9144000" cy="514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145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ChangeArrowheads="1"/>
          </p:cNvSpPr>
          <p:nvPr/>
        </p:nvSpPr>
        <p:spPr bwMode="auto">
          <a:xfrm>
            <a:off x="228600" y="669414"/>
            <a:ext cx="853440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514600" algn="l"/>
              </a:tabLst>
            </a:pPr>
            <a:r>
              <a:rPr kumimoji="0" lang="en-US" sz="36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FUTURE SCOPE</a:t>
            </a:r>
          </a:p>
          <a:p>
            <a:pPr marL="0" marR="0" lvl="0" indent="0" algn="l" defTabSz="914400" rtl="0" eaLnBrk="1" fontAlgn="base" latinLnBrk="0" hangingPunct="1">
              <a:lnSpc>
                <a:spcPct val="100000"/>
              </a:lnSpc>
              <a:spcBef>
                <a:spcPct val="0"/>
              </a:spcBef>
              <a:spcAft>
                <a:spcPct val="0"/>
              </a:spcAft>
              <a:buClrTx/>
              <a:buSzTx/>
              <a:tabLst>
                <a:tab pos="25146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tab pos="2514600" algn="l"/>
              </a:tabLst>
            </a:pPr>
            <a:r>
              <a:rPr kumimoji="0" lang="en-US" sz="25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The system we have developed has successfully able to accomplish the task of making the attendance in the classroom automatically and output obtained in an excel sheet as desired in real time.</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tab pos="2514600" algn="l"/>
              </a:tabLst>
            </a:pPr>
            <a:r>
              <a:rPr kumimoji="0" lang="en-US" sz="25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Another important aspect where we can work is towards creating an online data base of the attendance and its automatic updating, keeping in mind growing popularity of internet of things. </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tab pos="2514600" algn="l"/>
              </a:tabLst>
            </a:pPr>
            <a:r>
              <a:rPr kumimoji="0" lang="en-US" sz="25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The scope of the project is the system on which the software is installed, i.e. the project is developed as a desktop application, and it will work for a particular institute. But later on the project can be modified to operate it online.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dvant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5250543"/>
            <a:ext cx="3886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41985" name="Rectangle 1"/>
          <p:cNvSpPr>
            <a:spLocks noChangeArrowheads="1"/>
          </p:cNvSpPr>
          <p:nvPr/>
        </p:nvSpPr>
        <p:spPr bwMode="auto">
          <a:xfrm>
            <a:off x="152400" y="706398"/>
            <a:ext cx="8077200" cy="54476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r>
              <a:rPr lang="en-US" sz="3600" b="1" dirty="0">
                <a:latin typeface="Calibri" pitchFamily="34" charset="0"/>
                <a:cs typeface="Calibri" pitchFamily="34" charset="0"/>
              </a:rPr>
              <a:t>MERITS</a:t>
            </a:r>
            <a:endParaRPr lang="en-IN" sz="3600" dirty="0">
              <a:latin typeface="Calibri" pitchFamily="34" charset="0"/>
              <a:cs typeface="Calibri" pitchFamily="34" charset="0"/>
            </a:endParaRPr>
          </a:p>
          <a:p>
            <a:pPr fontAlgn="base"/>
            <a:r>
              <a:rPr lang="en-IN" sz="2800" dirty="0">
                <a:latin typeface="Calibri" pitchFamily="34" charset="0"/>
                <a:cs typeface="Calibri" pitchFamily="34" charset="0"/>
              </a:rPr>
              <a:t> </a:t>
            </a:r>
          </a:p>
          <a:p>
            <a:pPr marL="457200" lvl="0" indent="-457200" fontAlgn="base">
              <a:buFont typeface="Wingdings" pitchFamily="2" charset="2"/>
              <a:buChar char="Ø"/>
            </a:pPr>
            <a:r>
              <a:rPr lang="en-IN" sz="2400" dirty="0">
                <a:latin typeface="Calibri" pitchFamily="34" charset="0"/>
                <a:cs typeface="Calibri" pitchFamily="34" charset="0"/>
              </a:rPr>
              <a:t>Improved security</a:t>
            </a:r>
          </a:p>
          <a:p>
            <a:pPr marL="457200" lvl="0" indent="-457200" fontAlgn="base">
              <a:buFont typeface="Wingdings" pitchFamily="2" charset="2"/>
              <a:buChar char="Ø"/>
            </a:pPr>
            <a:r>
              <a:rPr lang="en-IN" sz="2400" dirty="0">
                <a:latin typeface="Calibri" pitchFamily="34" charset="0"/>
                <a:cs typeface="Calibri" pitchFamily="34" charset="0"/>
              </a:rPr>
              <a:t>Improved customer experience</a:t>
            </a:r>
          </a:p>
          <a:p>
            <a:pPr marL="457200" lvl="0" indent="-457200" fontAlgn="base">
              <a:buFont typeface="Wingdings" pitchFamily="2" charset="2"/>
              <a:buChar char="Ø"/>
            </a:pPr>
            <a:r>
              <a:rPr lang="en-IN" sz="2400" dirty="0">
                <a:latin typeface="Calibri" pitchFamily="34" charset="0"/>
                <a:cs typeface="Calibri" pitchFamily="34" charset="0"/>
              </a:rPr>
              <a:t>Cannot be forgotten or lost</a:t>
            </a:r>
          </a:p>
          <a:p>
            <a:pPr marL="457200" lvl="0" indent="-457200" fontAlgn="base">
              <a:buFont typeface="Wingdings" pitchFamily="2" charset="2"/>
              <a:buChar char="Ø"/>
            </a:pPr>
            <a:r>
              <a:rPr lang="en-IN" sz="2400" dirty="0">
                <a:latin typeface="Calibri" pitchFamily="34" charset="0"/>
                <a:cs typeface="Calibri" pitchFamily="34" charset="0"/>
              </a:rPr>
              <a:t>Reduced operational costs</a:t>
            </a:r>
          </a:p>
          <a:p>
            <a:pPr fontAlgn="base"/>
            <a:r>
              <a:rPr lang="en-IN" sz="2800" dirty="0">
                <a:latin typeface="Calibri" pitchFamily="34" charset="0"/>
                <a:cs typeface="Calibri" pitchFamily="34" charset="0"/>
              </a:rPr>
              <a:t> </a:t>
            </a:r>
          </a:p>
          <a:p>
            <a:pPr lvl="0" fontAlgn="base"/>
            <a:r>
              <a:rPr lang="en-US" sz="3600" b="1" dirty="0">
                <a:latin typeface="Calibri" pitchFamily="34" charset="0"/>
                <a:cs typeface="Calibri" pitchFamily="34" charset="0"/>
              </a:rPr>
              <a:t>DEMERITS</a:t>
            </a:r>
            <a:endParaRPr lang="en-IN" sz="3600" dirty="0">
              <a:latin typeface="Calibri" pitchFamily="34" charset="0"/>
              <a:cs typeface="Calibri" pitchFamily="34" charset="0"/>
            </a:endParaRPr>
          </a:p>
          <a:p>
            <a:pPr fontAlgn="base"/>
            <a:r>
              <a:rPr lang="en-US" sz="2800" b="1" dirty="0">
                <a:latin typeface="Calibri" pitchFamily="34" charset="0"/>
                <a:cs typeface="Calibri" pitchFamily="34" charset="0"/>
              </a:rPr>
              <a:t> </a:t>
            </a:r>
            <a:endParaRPr lang="en-IN" sz="2800" dirty="0">
              <a:latin typeface="Calibri" pitchFamily="34" charset="0"/>
              <a:cs typeface="Calibri" pitchFamily="34" charset="0"/>
            </a:endParaRPr>
          </a:p>
          <a:p>
            <a:pPr marL="457200" lvl="0" indent="-457200" fontAlgn="base">
              <a:buFont typeface="Wingdings" pitchFamily="2" charset="2"/>
              <a:buChar char="Ø"/>
            </a:pPr>
            <a:r>
              <a:rPr lang="en-IN" sz="2400" dirty="0">
                <a:latin typeface="Calibri" pitchFamily="34" charset="0"/>
                <a:cs typeface="Calibri" pitchFamily="34" charset="0"/>
              </a:rPr>
              <a:t>Environment and usage can affect measurements</a:t>
            </a:r>
          </a:p>
          <a:p>
            <a:pPr marL="457200" lvl="0" indent="-457200" fontAlgn="base">
              <a:buFont typeface="Wingdings" pitchFamily="2" charset="2"/>
              <a:buChar char="Ø"/>
            </a:pPr>
            <a:r>
              <a:rPr lang="en-IN" sz="2400" dirty="0">
                <a:latin typeface="Calibri" pitchFamily="34" charset="0"/>
                <a:cs typeface="Calibri" pitchFamily="34" charset="0"/>
              </a:rPr>
              <a:t>Systems are not 100% accurate.</a:t>
            </a:r>
          </a:p>
          <a:p>
            <a:pPr marL="457200" lvl="0" indent="-457200" fontAlgn="base">
              <a:buFont typeface="Wingdings" pitchFamily="2" charset="2"/>
              <a:buChar char="Ø"/>
            </a:pPr>
            <a:r>
              <a:rPr lang="en-IN" sz="2400" dirty="0">
                <a:latin typeface="Calibri" pitchFamily="34" charset="0"/>
                <a:cs typeface="Calibri" pitchFamily="34" charset="0"/>
              </a:rPr>
              <a:t>Require integration </a:t>
            </a:r>
            <a:r>
              <a:rPr lang="en-IN" sz="2400" dirty="0" smtClean="0">
                <a:latin typeface="Calibri" pitchFamily="34" charset="0"/>
                <a:cs typeface="Calibri" pitchFamily="34" charset="0"/>
              </a:rPr>
              <a:t>and/or</a:t>
            </a:r>
          </a:p>
          <a:p>
            <a:pPr lvl="0" fontAlgn="base"/>
            <a:r>
              <a:rPr lang="en-IN" sz="2400" dirty="0">
                <a:latin typeface="Calibri" pitchFamily="34" charset="0"/>
                <a:cs typeface="Calibri" pitchFamily="34" charset="0"/>
              </a:rPr>
              <a:t> </a:t>
            </a:r>
            <a:r>
              <a:rPr lang="en-IN" sz="2400" dirty="0" smtClean="0">
                <a:latin typeface="Calibri" pitchFamily="34" charset="0"/>
                <a:cs typeface="Calibri" pitchFamily="34" charset="0"/>
              </a:rPr>
              <a:t>    </a:t>
            </a:r>
            <a:r>
              <a:rPr lang="en-IN" sz="2400" dirty="0">
                <a:latin typeface="Calibri" pitchFamily="34" charset="0"/>
                <a:cs typeface="Calibri" pitchFamily="34" charset="0"/>
              </a:rPr>
              <a:t>additional </a:t>
            </a:r>
            <a:r>
              <a:rPr lang="en-IN" sz="2400" dirty="0" smtClean="0">
                <a:latin typeface="Calibri" pitchFamily="34" charset="0"/>
                <a:cs typeface="Calibri" pitchFamily="34" charset="0"/>
              </a:rPr>
              <a:t>hardware</a:t>
            </a:r>
            <a:endParaRPr lang="en-IN"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onclusion"/>
          <p:cNvPicPr>
            <a:picLocks noChangeAspect="1" noChangeArrowheads="1"/>
          </p:cNvPicPr>
          <p:nvPr/>
        </p:nvPicPr>
        <p:blipFill>
          <a:blip r:embed="rId2"/>
          <a:srcRect t="10526" r="6250"/>
          <a:stretch>
            <a:fillRect/>
          </a:stretch>
        </p:blipFill>
        <p:spPr bwMode="auto">
          <a:xfrm>
            <a:off x="381000" y="152400"/>
            <a:ext cx="8305800" cy="6172200"/>
          </a:xfrm>
          <a:prstGeom prst="rect">
            <a:avLst/>
          </a:prstGeom>
          <a:noFill/>
        </p:spPr>
      </p:pic>
      <p:sp>
        <p:nvSpPr>
          <p:cNvPr id="40961" name="Rectangle 1"/>
          <p:cNvSpPr>
            <a:spLocks noChangeArrowheads="1"/>
          </p:cNvSpPr>
          <p:nvPr/>
        </p:nvSpPr>
        <p:spPr bwMode="auto">
          <a:xfrm>
            <a:off x="381000" y="2042011"/>
            <a:ext cx="4876800" cy="46166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It can be concluded from the above dialogue that a dependable, secure ,rapid and an efficient system has been evolved changing a guide and an unreliable system .This process can be carried out for higher outcomes regarding the control of attendance .this system will keep time ,reduce the quantity of work the administration has to do and will update stationary material with digital apparatus .Every other application of this machine is that it is capable of marking the presence of personnel at any place of work and this attendance will be useful for calculating their month to month payment.</a:t>
            </a:r>
            <a:endParaRPr kumimoji="0" lang="en-US" sz="20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381000" y="483980"/>
            <a:ext cx="8153400" cy="60785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BIOMETRICS: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285750" lvl="0" indent="-285750" fontAlgn="base">
              <a:spcBef>
                <a:spcPct val="0"/>
              </a:spcBef>
              <a:spcAft>
                <a:spcPct val="0"/>
              </a:spcAft>
              <a:buFont typeface="Wingdings" pitchFamily="2" charset="2"/>
              <a:buChar char="Ø"/>
            </a:pPr>
            <a:r>
              <a:rPr lang="en-IN" sz="2200" dirty="0">
                <a:latin typeface="Calibri" pitchFamily="34" charset="0"/>
                <a:ea typeface="Times New Roman" pitchFamily="18" charset="0"/>
                <a:cs typeface="Calibri" pitchFamily="34" charset="0"/>
              </a:rPr>
              <a:t>Biometrics is the automated recognition of individuals based on their </a:t>
            </a:r>
            <a:r>
              <a:rPr lang="en-US" sz="2200" dirty="0">
                <a:latin typeface="Calibri" pitchFamily="34" charset="0"/>
                <a:ea typeface="Times New Roman" pitchFamily="18" charset="0"/>
                <a:cs typeface="Calibri" pitchFamily="34" charset="0"/>
              </a:rPr>
              <a:t> Behavioral </a:t>
            </a:r>
            <a:r>
              <a:rPr lang="en-IN" sz="2200" dirty="0" smtClean="0">
                <a:latin typeface="Calibri" pitchFamily="34" charset="0"/>
                <a:ea typeface="Times New Roman" pitchFamily="18" charset="0"/>
                <a:cs typeface="Calibri" pitchFamily="34" charset="0"/>
              </a:rPr>
              <a:t>or Physiological </a:t>
            </a:r>
            <a:r>
              <a:rPr lang="en-IN" sz="2200" dirty="0">
                <a:latin typeface="Calibri" pitchFamily="34" charset="0"/>
                <a:ea typeface="Times New Roman" pitchFamily="18" charset="0"/>
                <a:cs typeface="Calibri" pitchFamily="34" charset="0"/>
              </a:rPr>
              <a:t>characteristics .The physiological characteristics are related to the shape of the </a:t>
            </a:r>
            <a:r>
              <a:rPr lang="en-IN" sz="2200" dirty="0" smtClean="0">
                <a:latin typeface="Calibri" pitchFamily="34" charset="0"/>
                <a:ea typeface="Times New Roman" pitchFamily="18" charset="0"/>
                <a:cs typeface="Calibri" pitchFamily="34" charset="0"/>
              </a:rPr>
              <a:t>body.</a:t>
            </a:r>
            <a:r>
              <a:rPr lang="en-US" sz="2200" dirty="0">
                <a:latin typeface="Calibri" pitchFamily="34" charset="0"/>
                <a:cs typeface="Calibri" pitchFamily="34" charset="0"/>
              </a:rPr>
              <a:t> . The behavioral characteristics are related to the behavior of a </a:t>
            </a:r>
            <a:r>
              <a:rPr lang="en-US" sz="2200" dirty="0" smtClean="0">
                <a:latin typeface="Calibri" pitchFamily="34" charset="0"/>
                <a:cs typeface="Calibri" pitchFamily="34" charset="0"/>
              </a:rPr>
              <a:t>person</a:t>
            </a:r>
          </a:p>
          <a:p>
            <a:pPr lvl="0" fontAlgn="base">
              <a:spcBef>
                <a:spcPct val="0"/>
              </a:spcBef>
              <a:spcAft>
                <a:spcPct val="0"/>
              </a:spcAft>
            </a:pPr>
            <a:endParaRPr lang="en-IN" sz="2200" dirty="0" smtClean="0">
              <a:latin typeface="Calibri" pitchFamily="34" charset="0"/>
              <a:ea typeface="Times New Roman" pitchFamily="18" charset="0"/>
              <a:cs typeface="Calibri" pitchFamily="34" charset="0"/>
            </a:endParaRPr>
          </a:p>
          <a:p>
            <a:pPr marL="285750" lvl="0" indent="-285750" fontAlgn="base">
              <a:spcBef>
                <a:spcPct val="0"/>
              </a:spcBef>
              <a:spcAft>
                <a:spcPct val="0"/>
              </a:spcAft>
              <a:buFont typeface="Wingdings" pitchFamily="2" charset="2"/>
              <a:buChar char="Ø"/>
            </a:pPr>
            <a:r>
              <a:rPr kumimoji="0" lang="en-IN" sz="22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TYPES:</a:t>
            </a:r>
          </a:p>
          <a:p>
            <a:pPr marL="342900" lvl="0" indent="-342900" fontAlgn="base">
              <a:spcBef>
                <a:spcPct val="0"/>
              </a:spcBef>
              <a:spcAft>
                <a:spcPct val="0"/>
              </a:spcAft>
              <a:buFont typeface="+mj-lt"/>
              <a:buAutoNum type="arabicPeriod"/>
            </a:pPr>
            <a:r>
              <a:rPr lang="en-US" sz="2200" dirty="0">
                <a:latin typeface="Calibri" pitchFamily="34" charset="0"/>
                <a:ea typeface="Times New Roman" pitchFamily="18" charset="0"/>
                <a:cs typeface="Calibri" pitchFamily="34" charset="0"/>
              </a:rPr>
              <a:t> P</a:t>
            </a:r>
            <a:r>
              <a:rPr lang="en-US" sz="2200" dirty="0" smtClean="0">
                <a:latin typeface="Calibri" pitchFamily="34" charset="0"/>
                <a:ea typeface="Times New Roman" pitchFamily="18" charset="0"/>
                <a:cs typeface="Calibri" pitchFamily="34" charset="0"/>
              </a:rPr>
              <a:t>hysiological Characteristics</a:t>
            </a:r>
          </a:p>
          <a:p>
            <a:pPr marL="342900" lvl="0" indent="-342900" fontAlgn="base">
              <a:spcBef>
                <a:spcPct val="0"/>
              </a:spcBef>
              <a:spcAft>
                <a:spcPct val="0"/>
              </a:spcAft>
              <a:buFont typeface="+mj-lt"/>
              <a:buAutoNum type="arabicPeriod"/>
            </a:pPr>
            <a:r>
              <a:rPr lang="en-US" sz="2200" dirty="0">
                <a:latin typeface="Calibri" pitchFamily="34" charset="0"/>
                <a:ea typeface="Times New Roman" pitchFamily="18" charset="0"/>
                <a:cs typeface="Calibri" pitchFamily="34" charset="0"/>
              </a:rPr>
              <a:t> </a:t>
            </a:r>
            <a:r>
              <a:rPr lang="en-US" sz="2200" dirty="0" smtClean="0">
                <a:latin typeface="Calibri" pitchFamily="34" charset="0"/>
                <a:ea typeface="Times New Roman" pitchFamily="18" charset="0"/>
                <a:cs typeface="Calibri" pitchFamily="34" charset="0"/>
              </a:rPr>
              <a:t>Behavioral </a:t>
            </a:r>
            <a:r>
              <a:rPr lang="en-US" sz="2200" dirty="0">
                <a:latin typeface="Calibri" pitchFamily="34" charset="0"/>
                <a:ea typeface="Times New Roman" pitchFamily="18" charset="0"/>
                <a:cs typeface="Calibri" pitchFamily="34" charset="0"/>
              </a:rPr>
              <a:t>C</a:t>
            </a:r>
            <a:r>
              <a:rPr lang="en-US" sz="2200" dirty="0" smtClean="0">
                <a:latin typeface="Calibri" pitchFamily="34" charset="0"/>
                <a:ea typeface="Times New Roman" pitchFamily="18" charset="0"/>
                <a:cs typeface="Calibri" pitchFamily="34" charset="0"/>
              </a:rPr>
              <a:t>haracteristics </a:t>
            </a:r>
          </a:p>
          <a:p>
            <a:pPr marL="342900" lvl="0" indent="-342900" fontAlgn="base">
              <a:spcBef>
                <a:spcPct val="0"/>
              </a:spcBef>
              <a:spcAft>
                <a:spcPct val="0"/>
              </a:spcAft>
              <a:buFont typeface="+mj-lt"/>
              <a:buAutoNum type="arabicPeriod"/>
            </a:pPr>
            <a:endParaRPr lang="en-US" sz="2200" dirty="0" smtClean="0">
              <a:latin typeface="Calibri" pitchFamily="34" charset="0"/>
              <a:ea typeface="Times New Roman" pitchFamily="18" charset="0"/>
              <a:cs typeface="Calibri" pitchFamily="34" charset="0"/>
            </a:endParaRPr>
          </a:p>
          <a:p>
            <a:pPr marL="285750" lvl="0" indent="-285750" fontAlgn="base">
              <a:spcBef>
                <a:spcPct val="0"/>
              </a:spcBef>
              <a:spcAft>
                <a:spcPct val="0"/>
              </a:spcAft>
              <a:buFont typeface="Wingdings" pitchFamily="2" charset="2"/>
              <a:buChar char="Ø"/>
            </a:pPr>
            <a:r>
              <a:rPr lang="en-IN" sz="2200" dirty="0">
                <a:latin typeface="Calibri" pitchFamily="34" charset="0"/>
                <a:ea typeface="Times New Roman" pitchFamily="18" charset="0"/>
                <a:cs typeface="Calibri" pitchFamily="34" charset="0"/>
              </a:rPr>
              <a:t> </a:t>
            </a:r>
            <a:r>
              <a:rPr lang="en-IN" sz="2200" dirty="0" smtClean="0">
                <a:latin typeface="Calibri" pitchFamily="34" charset="0"/>
                <a:ea typeface="Times New Roman" pitchFamily="18" charset="0"/>
                <a:cs typeface="Calibri" pitchFamily="34" charset="0"/>
              </a:rPr>
              <a:t>For </a:t>
            </a:r>
            <a:r>
              <a:rPr lang="en-IN" sz="2200" dirty="0">
                <a:latin typeface="Calibri" pitchFamily="34" charset="0"/>
                <a:ea typeface="Times New Roman" pitchFamily="18" charset="0"/>
                <a:cs typeface="Calibri" pitchFamily="34" charset="0"/>
              </a:rPr>
              <a:t>an organization to be effective, it needs accurate and fast means of recording the performance of the people inside this </a:t>
            </a:r>
            <a:r>
              <a:rPr lang="en-IN" sz="2200" dirty="0" smtClean="0">
                <a:latin typeface="Calibri" pitchFamily="34" charset="0"/>
                <a:ea typeface="Times New Roman" pitchFamily="18" charset="0"/>
                <a:cs typeface="Calibri" pitchFamily="34" charset="0"/>
              </a:rPr>
              <a:t>organization.</a:t>
            </a:r>
          </a:p>
          <a:p>
            <a:pPr marL="285750" lvl="0" indent="-285750" fontAlgn="base">
              <a:spcBef>
                <a:spcPct val="0"/>
              </a:spcBef>
              <a:spcAft>
                <a:spcPct val="0"/>
              </a:spcAft>
              <a:buFont typeface="Wingdings" pitchFamily="2" charset="2"/>
              <a:buChar char="Ø"/>
            </a:pPr>
            <a:r>
              <a:rPr lang="en-IN" sz="2200" dirty="0" smtClean="0">
                <a:latin typeface="Calibri" pitchFamily="34" charset="0"/>
                <a:ea typeface="Times New Roman" pitchFamily="18" charset="0"/>
                <a:cs typeface="Calibri" pitchFamily="34" charset="0"/>
              </a:rPr>
              <a:t>Biometric </a:t>
            </a:r>
            <a:r>
              <a:rPr lang="en-IN" sz="2200" dirty="0">
                <a:latin typeface="Calibri" pitchFamily="34" charset="0"/>
                <a:ea typeface="Times New Roman" pitchFamily="18" charset="0"/>
                <a:cs typeface="Calibri" pitchFamily="34" charset="0"/>
              </a:rPr>
              <a:t>recognition has the potential to become an irreplaceable part of many identification systems used for evaluating the performance of those people working within the organization</a:t>
            </a:r>
            <a:endParaRPr kumimoji="0" lang="en-US" sz="22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hutter stock / black jack - Face recognition biometric security system"/>
          <p:cNvPicPr>
            <a:picLocks noChangeAspect="1" noChangeArrowheads="1"/>
          </p:cNvPicPr>
          <p:nvPr/>
        </p:nvPicPr>
        <p:blipFill>
          <a:blip r:embed="rId2"/>
          <a:srcRect/>
          <a:stretch>
            <a:fillRect/>
          </a:stretch>
        </p:blipFill>
        <p:spPr bwMode="auto">
          <a:xfrm>
            <a:off x="4343400" y="4071342"/>
            <a:ext cx="4495800" cy="2786658"/>
          </a:xfrm>
          <a:prstGeom prst="rect">
            <a:avLst/>
          </a:prstGeom>
          <a:ln>
            <a:noFill/>
          </a:ln>
          <a:effectLst>
            <a:softEdge rad="112500"/>
          </a:effectLst>
        </p:spPr>
      </p:pic>
      <p:sp>
        <p:nvSpPr>
          <p:cNvPr id="29697" name="Rectangle 1"/>
          <p:cNvSpPr>
            <a:spLocks noChangeArrowheads="1"/>
          </p:cNvSpPr>
          <p:nvPr/>
        </p:nvSpPr>
        <p:spPr bwMode="auto">
          <a:xfrm>
            <a:off x="304800" y="424191"/>
            <a:ext cx="8077200" cy="56323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FACIAL RECOGNITION</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Facial recognition (or face recognition) is a </a:t>
            </a: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hlinkClick r:id="rId3"/>
              </a:rPr>
              <a:t>biometric</a:t>
            </a: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 method of identifying an individual by comparing </a:t>
            </a: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hlinkClick r:id="rId4"/>
              </a:rPr>
              <a:t>live capture</a:t>
            </a: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 or digital image data with the stored record for that person.</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 Most current facial recognition systems work with numeric codes called face prints. Such systems identify 80 nodal points on a </a:t>
            </a:r>
            <a:r>
              <a:rPr lang="en-US" sz="2600" dirty="0">
                <a:solidFill>
                  <a:srgbClr val="000000"/>
                </a:solidFill>
                <a:latin typeface="Calibri" pitchFamily="34" charset="0"/>
                <a:ea typeface="Times New Roman" pitchFamily="18" charset="0"/>
                <a:cs typeface="Calibri" pitchFamily="34" charset="0"/>
              </a:rPr>
              <a:t>human face.</a:t>
            </a:r>
          </a:p>
          <a:p>
            <a:pPr lvl="0" eaLnBrk="0" fontAlgn="base" hangingPunct="0">
              <a:spcBef>
                <a:spcPct val="0"/>
              </a:spcBef>
              <a:spcAft>
                <a:spcPct val="0"/>
              </a:spcAft>
              <a:buFont typeface="Wingdings" pitchFamily="2" charset="2"/>
              <a:buChar char="Ø"/>
            </a:pPr>
            <a:r>
              <a:rPr lang="en-IN" sz="2600" dirty="0">
                <a:solidFill>
                  <a:srgbClr val="000000"/>
                </a:solidFill>
                <a:latin typeface="Calibri" pitchFamily="34" charset="0"/>
                <a:ea typeface="Times New Roman" pitchFamily="18" charset="0"/>
                <a:cs typeface="Calibri" pitchFamily="34" charset="0"/>
              </a:rPr>
              <a:t>Facial recognition systems </a:t>
            </a:r>
            <a:endParaRPr lang="en-IN" sz="2600" dirty="0" smtClean="0">
              <a:solidFill>
                <a:srgbClr val="000000"/>
              </a:solidFill>
              <a:latin typeface="Calibri" pitchFamily="34" charset="0"/>
              <a:ea typeface="Times New Roman" pitchFamily="18" charset="0"/>
              <a:cs typeface="Calibri" pitchFamily="34" charset="0"/>
            </a:endParaRPr>
          </a:p>
          <a:p>
            <a:pPr lvl="0" eaLnBrk="0" fontAlgn="base" hangingPunct="0">
              <a:spcBef>
                <a:spcPct val="0"/>
              </a:spcBef>
              <a:spcAft>
                <a:spcPct val="0"/>
              </a:spcAft>
            </a:pPr>
            <a:r>
              <a:rPr lang="en-IN" sz="2600" dirty="0" smtClean="0">
                <a:solidFill>
                  <a:srgbClr val="000000"/>
                </a:solidFill>
                <a:latin typeface="Calibri" pitchFamily="34" charset="0"/>
                <a:ea typeface="Times New Roman" pitchFamily="18" charset="0"/>
                <a:cs typeface="Calibri" pitchFamily="34" charset="0"/>
              </a:rPr>
              <a:t>based on </a:t>
            </a:r>
            <a:r>
              <a:rPr lang="en-IN" sz="2600" dirty="0">
                <a:solidFill>
                  <a:srgbClr val="000000"/>
                </a:solidFill>
                <a:latin typeface="Calibri" pitchFamily="34" charset="0"/>
                <a:ea typeface="Times New Roman" pitchFamily="18" charset="0"/>
                <a:cs typeface="Calibri" pitchFamily="34" charset="0"/>
              </a:rPr>
              <a:t>face prints can </a:t>
            </a:r>
            <a:endParaRPr lang="en-IN" sz="2600" dirty="0" smtClean="0">
              <a:solidFill>
                <a:srgbClr val="000000"/>
              </a:solidFill>
              <a:latin typeface="Calibri" pitchFamily="34" charset="0"/>
              <a:ea typeface="Times New Roman" pitchFamily="18" charset="0"/>
              <a:cs typeface="Calibri" pitchFamily="34" charset="0"/>
            </a:endParaRPr>
          </a:p>
          <a:p>
            <a:pPr lvl="0" eaLnBrk="0" fontAlgn="base" hangingPunct="0">
              <a:spcBef>
                <a:spcPct val="0"/>
              </a:spcBef>
              <a:spcAft>
                <a:spcPct val="0"/>
              </a:spcAft>
            </a:pPr>
            <a:r>
              <a:rPr lang="en-IN" sz="2600" dirty="0" smtClean="0">
                <a:solidFill>
                  <a:srgbClr val="000000"/>
                </a:solidFill>
                <a:latin typeface="Calibri" pitchFamily="34" charset="0"/>
                <a:ea typeface="Times New Roman" pitchFamily="18" charset="0"/>
                <a:cs typeface="Calibri" pitchFamily="34" charset="0"/>
              </a:rPr>
              <a:t>quickly and </a:t>
            </a:r>
            <a:r>
              <a:rPr lang="en-IN" sz="2600" dirty="0">
                <a:solidFill>
                  <a:srgbClr val="000000"/>
                </a:solidFill>
                <a:latin typeface="Calibri" pitchFamily="34" charset="0"/>
                <a:ea typeface="Times New Roman" pitchFamily="18" charset="0"/>
                <a:cs typeface="Calibri" pitchFamily="34" charset="0"/>
              </a:rPr>
              <a:t>accurately identify </a:t>
            </a:r>
            <a:endParaRPr lang="en-IN" sz="2600" dirty="0" smtClean="0">
              <a:solidFill>
                <a:srgbClr val="000000"/>
              </a:solidFill>
              <a:latin typeface="Calibri" pitchFamily="34" charset="0"/>
              <a:ea typeface="Times New Roman" pitchFamily="18" charset="0"/>
              <a:cs typeface="Calibri" pitchFamily="34" charset="0"/>
            </a:endParaRPr>
          </a:p>
          <a:p>
            <a:pPr lvl="0" eaLnBrk="0" fontAlgn="base" hangingPunct="0">
              <a:spcBef>
                <a:spcPct val="0"/>
              </a:spcBef>
              <a:spcAft>
                <a:spcPct val="0"/>
              </a:spcAft>
            </a:pPr>
            <a:r>
              <a:rPr lang="en-IN" sz="2600" dirty="0" smtClean="0">
                <a:solidFill>
                  <a:srgbClr val="000000"/>
                </a:solidFill>
                <a:latin typeface="Calibri" pitchFamily="34" charset="0"/>
                <a:ea typeface="Times New Roman" pitchFamily="18" charset="0"/>
                <a:cs typeface="Calibri" pitchFamily="34" charset="0"/>
              </a:rPr>
              <a:t>target </a:t>
            </a:r>
            <a:r>
              <a:rPr lang="en-IN" sz="2600" dirty="0">
                <a:solidFill>
                  <a:srgbClr val="000000"/>
                </a:solidFill>
                <a:latin typeface="Calibri" pitchFamily="34" charset="0"/>
                <a:ea typeface="Times New Roman" pitchFamily="18" charset="0"/>
                <a:cs typeface="Calibri" pitchFamily="34" charset="0"/>
              </a:rPr>
              <a:t>individuals when the </a:t>
            </a:r>
            <a:endParaRPr lang="en-IN" sz="2600" dirty="0" smtClean="0">
              <a:solidFill>
                <a:srgbClr val="000000"/>
              </a:solidFill>
              <a:latin typeface="Calibri" pitchFamily="34" charset="0"/>
              <a:ea typeface="Times New Roman" pitchFamily="18" charset="0"/>
              <a:cs typeface="Calibri" pitchFamily="34" charset="0"/>
            </a:endParaRPr>
          </a:p>
          <a:p>
            <a:pPr lvl="0" eaLnBrk="0" fontAlgn="base" hangingPunct="0">
              <a:spcBef>
                <a:spcPct val="0"/>
              </a:spcBef>
              <a:spcAft>
                <a:spcPct val="0"/>
              </a:spcAft>
            </a:pPr>
            <a:r>
              <a:rPr lang="en-IN" sz="2600" dirty="0" smtClean="0">
                <a:solidFill>
                  <a:srgbClr val="000000"/>
                </a:solidFill>
                <a:latin typeface="Calibri" pitchFamily="34" charset="0"/>
                <a:ea typeface="Times New Roman" pitchFamily="18" charset="0"/>
                <a:cs typeface="Calibri" pitchFamily="34" charset="0"/>
              </a:rPr>
              <a:t>conditions </a:t>
            </a:r>
            <a:r>
              <a:rPr lang="en-IN" sz="2600" dirty="0">
                <a:solidFill>
                  <a:srgbClr val="000000"/>
                </a:solidFill>
                <a:latin typeface="Calibri" pitchFamily="34" charset="0"/>
                <a:ea typeface="Times New Roman" pitchFamily="18" charset="0"/>
                <a:cs typeface="Calibri" pitchFamily="34" charset="0"/>
              </a:rPr>
              <a:t>are </a:t>
            </a:r>
            <a:r>
              <a:rPr lang="en-IN" sz="2600" dirty="0" smtClean="0">
                <a:solidFill>
                  <a:srgbClr val="000000"/>
                </a:solidFill>
                <a:latin typeface="Calibri" pitchFamily="34" charset="0"/>
                <a:ea typeface="Times New Roman" pitchFamily="18" charset="0"/>
                <a:cs typeface="Calibri" pitchFamily="34" charset="0"/>
              </a:rPr>
              <a:t>favourable</a:t>
            </a:r>
            <a:r>
              <a:rPr lang="en-IN" sz="2600" dirty="0">
                <a:solidFill>
                  <a:srgbClr val="000000"/>
                </a:solidFill>
                <a:latin typeface="Calibri" pitchFamily="34" charset="0"/>
                <a:ea typeface="Times New Roman" pitchFamily="18" charset="0"/>
                <a:cs typeface="Calibri" pitchFamily="34" charset="0"/>
              </a:rPr>
              <a:t>. </a:t>
            </a:r>
            <a:r>
              <a:rPr lang="en-US" sz="2600" dirty="0">
                <a:solidFill>
                  <a:srgbClr val="000000"/>
                </a:solidFill>
                <a:latin typeface="Calibri" pitchFamily="34" charset="0"/>
                <a:ea typeface="Times New Roman" pitchFamily="18" charset="0"/>
                <a:cs typeface="Calibri" pitchFamily="34" charset="0"/>
              </a:rPr>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304800" y="424934"/>
            <a:ext cx="6858000" cy="32624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Techniques for feature extraction</a:t>
            </a:r>
          </a:p>
          <a:p>
            <a:pPr>
              <a:buFont typeface="Wingdings" pitchFamily="2" charset="2"/>
              <a:buChar char="Ø"/>
            </a:pPr>
            <a:r>
              <a:rPr lang="en-US" sz="3200" dirty="0" smtClean="0">
                <a:latin typeface="Calibri" pitchFamily="34" charset="0"/>
                <a:cs typeface="Calibri" pitchFamily="34" charset="0"/>
              </a:rPr>
              <a:t>Graph matching</a:t>
            </a:r>
          </a:p>
          <a:p>
            <a:pPr>
              <a:buFont typeface="Wingdings" pitchFamily="2" charset="2"/>
              <a:buChar char="Ø"/>
            </a:pPr>
            <a:r>
              <a:rPr lang="en-US" sz="3200" dirty="0" smtClean="0">
                <a:latin typeface="Calibri" pitchFamily="34" charset="0"/>
                <a:cs typeface="Calibri" pitchFamily="34" charset="0"/>
              </a:rPr>
              <a:t>Template matching</a:t>
            </a:r>
          </a:p>
          <a:p>
            <a:pPr>
              <a:buFont typeface="Wingdings" pitchFamily="2" charset="2"/>
              <a:buChar char="Ø"/>
            </a:pPr>
            <a:r>
              <a:rPr lang="en-US" sz="3200" dirty="0" smtClean="0">
                <a:latin typeface="Calibri" pitchFamily="34" charset="0"/>
                <a:cs typeface="Calibri" pitchFamily="34" charset="0"/>
              </a:rPr>
              <a:t>Neural Networks</a:t>
            </a:r>
          </a:p>
          <a:p>
            <a:pPr>
              <a:buFont typeface="Wingdings" pitchFamily="2" charset="2"/>
              <a:buChar char="Ø"/>
            </a:pPr>
            <a:r>
              <a:rPr lang="en-US" sz="3200" dirty="0" smtClean="0">
                <a:latin typeface="Calibri" pitchFamily="34" charset="0"/>
                <a:cs typeface="Calibri" pitchFamily="34" charset="0"/>
              </a:rPr>
              <a:t>Deep learning</a:t>
            </a:r>
          </a:p>
          <a:p>
            <a:pPr>
              <a:buFont typeface="Wingdings" pitchFamily="2" charset="2"/>
              <a:buChar char="Ø"/>
            </a:pPr>
            <a:r>
              <a:rPr lang="en-US" sz="3200" dirty="0" smtClean="0">
                <a:latin typeface="Calibri" pitchFamily="34" charset="0"/>
                <a:cs typeface="Calibri" pitchFamily="34" charset="0"/>
              </a:rPr>
              <a:t>3D based</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Arial" pitchFamily="34" charset="0"/>
                <a:ea typeface="Times New Roman" pitchFamily="18"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 name="Picture 2" descr="Image result for biometrics"/>
          <p:cNvPicPr>
            <a:picLocks noChangeAspect="1" noChangeArrowheads="1"/>
          </p:cNvPicPr>
          <p:nvPr/>
        </p:nvPicPr>
        <p:blipFill>
          <a:blip r:embed="rId2">
            <a:lum bright="40000"/>
          </a:blip>
          <a:srcRect/>
          <a:stretch>
            <a:fillRect/>
          </a:stretch>
        </p:blipFill>
        <p:spPr bwMode="auto">
          <a:xfrm>
            <a:off x="3048000" y="3276600"/>
            <a:ext cx="5748905" cy="35814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304800" y="395645"/>
            <a:ext cx="88392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kumimoji="0" lang="en-US" sz="12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r>
            <a:br>
              <a:rPr kumimoji="0" lang="en-US" sz="12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br>
            <a:r>
              <a:rPr lang="en-US" sz="4000" b="1" dirty="0" smtClean="0">
                <a:latin typeface="Calibri" pitchFamily="34" charset="0"/>
                <a:cs typeface="Calibri" pitchFamily="34" charset="0"/>
              </a:rPr>
              <a:t>There are four steps in face recognition process:</a:t>
            </a:r>
            <a:endParaRPr lang="en-US" sz="3600" b="1" dirty="0" smtClean="0">
              <a:latin typeface="Calibri" pitchFamily="34" charset="0"/>
              <a:cs typeface="Calibri" pitchFamily="34" charset="0"/>
            </a:endParaRPr>
          </a:p>
          <a:p>
            <a:pPr marL="0" marR="0" lvl="0" indent="0"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32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Acquiring a sample </a:t>
            </a:r>
            <a:endParaRPr kumimoji="0" lang="en-US" sz="3200" i="0" u="none" strike="noStrike" cap="none" normalizeH="0" baseline="0" dirty="0" smtClean="0">
              <a:ln>
                <a:noFill/>
              </a:ln>
              <a:solidFill>
                <a:schemeClr val="tx1"/>
              </a:solidFill>
              <a:effectLst/>
              <a:latin typeface="Calibri" pitchFamily="34" charset="0"/>
              <a:cs typeface="Calibri" pitchFamily="34" charset="0"/>
            </a:endParaRPr>
          </a:p>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32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Extracting Features</a:t>
            </a:r>
            <a:endParaRPr kumimoji="0" lang="en-US" sz="3200" i="0" u="none" strike="noStrike" cap="none" normalizeH="0" baseline="0" dirty="0" smtClean="0">
              <a:ln>
                <a:noFill/>
              </a:ln>
              <a:solidFill>
                <a:schemeClr val="tx1"/>
              </a:solidFill>
              <a:effectLst/>
              <a:latin typeface="Calibri" pitchFamily="34" charset="0"/>
              <a:cs typeface="Calibri" pitchFamily="34" charset="0"/>
            </a:endParaRPr>
          </a:p>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320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Comparison Templates </a:t>
            </a:r>
            <a:endParaRPr kumimoji="0" lang="en-US" sz="3200" i="0" u="none" strike="noStrike" cap="none" normalizeH="0" baseline="0" dirty="0" smtClean="0">
              <a:ln>
                <a:noFill/>
              </a:ln>
              <a:solidFill>
                <a:schemeClr val="tx1"/>
              </a:solidFill>
              <a:effectLst/>
              <a:latin typeface="Calibri" pitchFamily="34" charset="0"/>
              <a:cs typeface="Calibri" pitchFamily="34" charset="0"/>
            </a:endParaRPr>
          </a:p>
          <a:p>
            <a:pPr marL="0" marR="0" lvl="0" indent="0"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3200" i="0" u="none" strike="noStrike" cap="none" normalizeH="0" baseline="0" dirty="0" smtClean="0">
                <a:ln>
                  <a:noFill/>
                </a:ln>
                <a:solidFill>
                  <a:schemeClr val="tx1"/>
                </a:solidFill>
                <a:effectLst/>
                <a:latin typeface="Calibri" pitchFamily="34" charset="0"/>
                <a:ea typeface="Calibri" pitchFamily="34" charset="0"/>
                <a:cs typeface="Calibri" pitchFamily="34" charset="0"/>
              </a:rPr>
              <a:t>Declaring a Match</a:t>
            </a:r>
            <a:endParaRPr kumimoji="0" lang="en-US" sz="3200" i="0" u="none" strike="noStrike" cap="none" normalizeH="0" baseline="0" dirty="0" smtClean="0">
              <a:ln>
                <a:noFill/>
              </a:ln>
              <a:solidFill>
                <a:schemeClr val="tx1"/>
              </a:solidFill>
              <a:effectLst/>
              <a:latin typeface="Calibri" pitchFamily="34" charset="0"/>
              <a:cs typeface="Calibri" pitchFamily="34" charset="0"/>
            </a:endParaRPr>
          </a:p>
        </p:txBody>
      </p:sp>
      <p:pic>
        <p:nvPicPr>
          <p:cNvPr id="5" name="Picture 4" descr="block paint"/>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95800"/>
            <a:ext cx="7209971" cy="195961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descr="Image result for attendence"/>
          <p:cNvPicPr>
            <a:picLocks noChangeAspect="1" noChangeArrowheads="1"/>
          </p:cNvPicPr>
          <p:nvPr/>
        </p:nvPicPr>
        <p:blipFill>
          <a:blip r:embed="rId2">
            <a:duotone>
              <a:schemeClr val="accent6">
                <a:shade val="45000"/>
                <a:satMod val="135000"/>
              </a:schemeClr>
              <a:prstClr val="white"/>
            </a:duotone>
          </a:blip>
          <a:srcRect t="31250"/>
          <a:stretch>
            <a:fillRect/>
          </a:stretch>
        </p:blipFill>
        <p:spPr bwMode="auto">
          <a:xfrm>
            <a:off x="228600" y="4343400"/>
            <a:ext cx="8610600" cy="2514600"/>
          </a:xfrm>
          <a:prstGeom prst="rect">
            <a:avLst/>
          </a:prstGeom>
          <a:noFill/>
        </p:spPr>
      </p:pic>
      <p:sp>
        <p:nvSpPr>
          <p:cNvPr id="32769" name="Rectangle 1"/>
          <p:cNvSpPr>
            <a:spLocks noChangeArrowheads="1"/>
          </p:cNvSpPr>
          <p:nvPr/>
        </p:nvSpPr>
        <p:spPr bwMode="auto">
          <a:xfrm>
            <a:off x="304800" y="228600"/>
            <a:ext cx="8458200" cy="458587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CURRENT SYSTEM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lang="en-US" sz="2800" dirty="0" smtClean="0">
                <a:latin typeface="Calibri" pitchFamily="34" charset="0"/>
                <a:ea typeface="Times New Roman" pitchFamily="18" charset="0"/>
                <a:cs typeface="Calibri" pitchFamily="34" charset="0"/>
              </a:rPr>
              <a:t>Taking attendance manually </a:t>
            </a: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is a lengthy process and takes a lot of time and effort, especially if it is a lecture with a huge number of students. </a:t>
            </a: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Moreover the attendance sheet is subjected to damage and loss while being passed on between different students or teaching staff. </a:t>
            </a:r>
          </a:p>
          <a:p>
            <a:pPr marL="457200" lvl="0" indent="-457200" eaLnBrk="0" fontAlgn="base" hangingPunct="0">
              <a:spcBef>
                <a:spcPct val="0"/>
              </a:spcBef>
              <a:spcAft>
                <a:spcPct val="0"/>
              </a:spcAft>
              <a:buFont typeface="Wingdings" pitchFamily="2" charset="2"/>
              <a:buChar char="Ø"/>
            </a:pPr>
            <a:r>
              <a:rPr lang="en-US" sz="2800" dirty="0" smtClean="0">
                <a:latin typeface="Calibri" pitchFamily="34" charset="0"/>
                <a:cs typeface="Calibri" pitchFamily="34" charset="0"/>
              </a:rPr>
              <a:t>Also </a:t>
            </a:r>
            <a:r>
              <a:rPr lang="en-IN" sz="2800" dirty="0">
                <a:latin typeface="Calibri" pitchFamily="34" charset="0"/>
                <a:cs typeface="Calibri" pitchFamily="34" charset="0"/>
              </a:rPr>
              <a:t> dealing with the records of a large number of students often leads to human errors.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305800" cy="3600986"/>
          </a:xfrm>
          <a:prstGeom prst="rect">
            <a:avLst/>
          </a:prstGeom>
        </p:spPr>
        <p:txBody>
          <a:bodyPr wrap="square">
            <a:spAutoFit/>
          </a:bodyPr>
          <a:lstStyle/>
          <a:p>
            <a:r>
              <a:rPr lang="en-US" sz="3600" b="1" dirty="0" smtClean="0">
                <a:latin typeface="Calibri" pitchFamily="34" charset="0"/>
                <a:cs typeface="Calibri" pitchFamily="34" charset="0"/>
              </a:rPr>
              <a:t>PROPOSED SYSTEM</a:t>
            </a:r>
          </a:p>
          <a:p>
            <a:endParaRPr lang="en-IN" sz="3600" dirty="0" smtClean="0">
              <a:latin typeface="Calibri" pitchFamily="34" charset="0"/>
              <a:cs typeface="Calibri" pitchFamily="34" charset="0"/>
            </a:endParaRPr>
          </a:p>
          <a:p>
            <a:r>
              <a:rPr lang="en-US" sz="3200" dirty="0" smtClean="0">
                <a:latin typeface="Calibri" pitchFamily="34" charset="0"/>
                <a:cs typeface="Calibri" pitchFamily="34" charset="0"/>
              </a:rPr>
              <a:t>The Proposed system overcomes the problem of the existing system. This project uses the face recognition technique using this student record the attendance. </a:t>
            </a:r>
            <a:endParaRPr lang="en-IN" sz="3200" dirty="0" smtClean="0">
              <a:latin typeface="Calibri" pitchFamily="34" charset="0"/>
              <a:cs typeface="Calibri" pitchFamily="34" charset="0"/>
            </a:endParaRPr>
          </a:p>
          <a:p>
            <a:r>
              <a:rPr lang="en-US" sz="2400" dirty="0">
                <a:latin typeface="Calibri" pitchFamily="34" charset="0"/>
                <a:cs typeface="Calibri" pitchFamily="34" charset="0"/>
              </a:rPr>
              <a:t> </a:t>
            </a:r>
            <a:endParaRPr lang="en-IN" sz="2400" dirty="0">
              <a:latin typeface="Calibri" pitchFamily="34" charset="0"/>
              <a:cs typeface="Calibri" pitchFamily="34" charset="0"/>
            </a:endParaRPr>
          </a:p>
        </p:txBody>
      </p:sp>
      <p:pic>
        <p:nvPicPr>
          <p:cNvPr id="3" name="Picture 7" descr="Image result for face recognition cartoon"/>
          <p:cNvPicPr>
            <a:picLocks noChangeAspect="1" noChangeArrowheads="1"/>
          </p:cNvPicPr>
          <p:nvPr/>
        </p:nvPicPr>
        <p:blipFill>
          <a:blip r:embed="rId2"/>
          <a:srcRect/>
          <a:stretch>
            <a:fillRect/>
          </a:stretch>
        </p:blipFill>
        <p:spPr bwMode="auto">
          <a:xfrm>
            <a:off x="533400" y="3733800"/>
            <a:ext cx="7543800" cy="2819400"/>
          </a:xfrm>
          <a:prstGeom prst="rect">
            <a:avLst/>
          </a:prstGeom>
          <a:ln>
            <a:noFill/>
          </a:ln>
          <a:effectLst>
            <a:softEdge rad="112500"/>
          </a:effectLst>
        </p:spPr>
      </p:pic>
    </p:spTree>
    <p:extLst>
      <p:ext uri="{BB962C8B-B14F-4D97-AF65-F5344CB8AC3E}">
        <p14:creationId xmlns:p14="http://schemas.microsoft.com/office/powerpoint/2010/main" val="22768024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descr="Image result for visual studio"/>
          <p:cNvPicPr>
            <a:picLocks noChangeAspect="1" noChangeArrowheads="1"/>
          </p:cNvPicPr>
          <p:nvPr/>
        </p:nvPicPr>
        <p:blipFill>
          <a:blip r:embed="rId3"/>
          <a:srcRect/>
          <a:stretch>
            <a:fillRect/>
          </a:stretch>
        </p:blipFill>
        <p:spPr bwMode="auto">
          <a:xfrm>
            <a:off x="5334000" y="1524000"/>
            <a:ext cx="3505200" cy="1552576"/>
          </a:xfrm>
          <a:prstGeom prst="rect">
            <a:avLst/>
          </a:prstGeom>
          <a:noFill/>
        </p:spPr>
      </p:pic>
      <p:pic>
        <p:nvPicPr>
          <p:cNvPr id="31751" name="Picture 7" descr="Image result for ram images"/>
          <p:cNvPicPr>
            <a:picLocks noChangeAspect="1" noChangeArrowheads="1"/>
          </p:cNvPicPr>
          <p:nvPr/>
        </p:nvPicPr>
        <p:blipFill>
          <a:blip r:embed="rId4">
            <a:lum bright="40000"/>
          </a:blip>
          <a:srcRect/>
          <a:stretch>
            <a:fillRect/>
          </a:stretch>
        </p:blipFill>
        <p:spPr bwMode="auto">
          <a:xfrm>
            <a:off x="2286000" y="3657600"/>
            <a:ext cx="3048000" cy="3124200"/>
          </a:xfrm>
          <a:prstGeom prst="rect">
            <a:avLst/>
          </a:prstGeom>
          <a:ln>
            <a:noFill/>
          </a:ln>
          <a:effectLst>
            <a:softEdge rad="112500"/>
          </a:effectLst>
        </p:spPr>
      </p:pic>
      <p:sp>
        <p:nvSpPr>
          <p:cNvPr id="31745" name="Rectangle 1"/>
          <p:cNvSpPr>
            <a:spLocks noChangeArrowheads="1"/>
          </p:cNvSpPr>
          <p:nvPr/>
        </p:nvSpPr>
        <p:spPr bwMode="auto">
          <a:xfrm>
            <a:off x="457200" y="274022"/>
            <a:ext cx="7315200" cy="60324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REQUIREMENT ANALYSIS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800" b="1" i="0" u="none" strike="noStrike" cap="none" normalizeH="0" baseline="0" dirty="0" smtClean="0">
                <a:ln>
                  <a:noFill/>
                </a:ln>
                <a:solidFill>
                  <a:srgbClr val="222222"/>
                </a:solidFill>
                <a:effectLst/>
                <a:latin typeface="Calibri" pitchFamily="34" charset="0"/>
                <a:ea typeface="Times New Roman" pitchFamily="18" charset="0"/>
                <a:cs typeface="Calibri" pitchFamily="34" charset="0"/>
              </a:rPr>
              <a:t>Hardware Requirements</a:t>
            </a:r>
            <a:endParaRPr kumimoji="0" lang="en-US" sz="28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Processing: 1.66 GHz Pentium Processor or Intel compatible processor.</a:t>
            </a:r>
            <a:endParaRPr kumimoji="0" lang="en-US" sz="28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Memory: 2GB RAM </a:t>
            </a:r>
            <a:endParaRPr kumimoji="0" lang="en-US" sz="28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80 GB free Hard Disk space</a:t>
            </a:r>
            <a:endParaRPr kumimoji="0" lang="en-US" sz="28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Web camera of </a:t>
            </a:r>
            <a:r>
              <a:rPr kumimoji="0" lang="en-US" sz="28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Resolution: 512 by 512 pixels.</a:t>
            </a:r>
            <a:r>
              <a:rPr kumimoji="0" lang="en-US" sz="24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
            </a:r>
            <a:br>
              <a:rPr kumimoji="0" lang="en-US" sz="24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br>
            <a:r>
              <a:rPr kumimoji="0" lang="en-US" sz="24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
            </a:r>
            <a:br>
              <a:rPr kumimoji="0" lang="en-US" sz="24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br>
            <a:endParaRPr kumimoji="0" lang="en-US" sz="24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startAt="2"/>
              <a:tabLst/>
            </a:pPr>
            <a:r>
              <a:rPr kumimoji="0" lang="en-US" sz="2800" b="1" i="0" u="none" strike="noStrike" cap="none" normalizeH="0" baseline="0" dirty="0" smtClean="0">
                <a:ln>
                  <a:noFill/>
                </a:ln>
                <a:solidFill>
                  <a:srgbClr val="222222"/>
                </a:solidFill>
                <a:effectLst/>
                <a:latin typeface="Calibri" pitchFamily="34" charset="0"/>
                <a:ea typeface="Times New Roman" pitchFamily="18" charset="0"/>
                <a:cs typeface="Calibri" pitchFamily="34" charset="0"/>
              </a:rPr>
              <a:t>Software</a:t>
            </a:r>
            <a:endParaRPr kumimoji="0" lang="en-US" sz="2800" b="0" i="0" u="none" strike="noStrike" cap="none" normalizeH="0" baseline="0" dirty="0" smtClean="0">
              <a:ln>
                <a:noFill/>
              </a:ln>
              <a:solidFill>
                <a:schemeClr val="tx1"/>
              </a:solidFill>
              <a:effectLst/>
              <a:latin typeface="Calibri" pitchFamily="34"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Visual Studio 2010(</a:t>
            </a:r>
            <a:r>
              <a:rPr kumimoji="0" lang="en-US" sz="2800" b="0" i="0" u="none" strike="noStrike" cap="none" normalizeH="0" baseline="0" dirty="0" err="1" smtClean="0">
                <a:ln>
                  <a:noFill/>
                </a:ln>
                <a:solidFill>
                  <a:srgbClr val="222222"/>
                </a:solidFill>
                <a:effectLst/>
                <a:latin typeface="Calibri" pitchFamily="34" charset="0"/>
                <a:ea typeface="Calibri" pitchFamily="34" charset="0"/>
                <a:cs typeface="Calibri" pitchFamily="34" charset="0"/>
              </a:rPr>
              <a:t>.Net</a:t>
            </a:r>
            <a:r>
              <a:rPr kumimoji="0" lang="en-US" sz="2800" b="0" i="0" u="none" strike="noStrike" cap="none" normalizeH="0" baseline="0" dirty="0" smtClean="0">
                <a:ln>
                  <a:noFill/>
                </a:ln>
                <a:solidFill>
                  <a:srgbClr val="222222"/>
                </a:solidFill>
                <a:effectLst/>
                <a:latin typeface="Calibri" pitchFamily="34" charset="0"/>
                <a:ea typeface="Calibri" pitchFamily="34" charset="0"/>
                <a:cs typeface="Calibri" pitchFamily="34" charset="0"/>
              </a:rPr>
              <a:t> framework)</a:t>
            </a:r>
            <a:endParaRPr kumimoji="0" lang="en-US" sz="2800" b="0" i="0" u="none" strike="noStrike" cap="none" normalizeH="0" baseline="0" dirty="0" smtClean="0">
              <a:ln>
                <a:noFill/>
              </a:ln>
              <a:solidFill>
                <a:srgbClr val="222222"/>
              </a:solidFill>
              <a:effectLst/>
              <a:latin typeface="Calibri" pitchFamily="34" charset="0"/>
              <a:ea typeface="Times New Roman" pitchFamily="18" charset="0"/>
              <a:cs typeface="Calibri"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en-US" sz="2800" b="0" i="0" u="none" strike="noStrike" cap="none" normalizeH="0" baseline="0" dirty="0" smtClean="0">
                <a:ln>
                  <a:noFill/>
                </a:ln>
                <a:solidFill>
                  <a:srgbClr val="222222"/>
                </a:solidFill>
                <a:effectLst/>
                <a:latin typeface="Calibri" pitchFamily="34" charset="0"/>
                <a:ea typeface="Times New Roman" pitchFamily="18" charset="0"/>
                <a:cs typeface="Calibri" pitchFamily="34" charset="0"/>
              </a:rPr>
              <a:t>My SQL Server 2008</a:t>
            </a:r>
            <a:r>
              <a:rPr kumimoji="0" lang="en-US" sz="2800" b="0" i="0" u="none" strike="noStrike" cap="none" normalizeH="0" baseline="0" dirty="0" smtClean="0">
                <a:ln>
                  <a:noFill/>
                </a:ln>
                <a:solidFill>
                  <a:schemeClr val="tx1"/>
                </a:solidFill>
                <a:effectLst/>
                <a:latin typeface="Calibri" pitchFamily="34" charset="0"/>
                <a:cs typeface="Calibri"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1747" name="Picture 3" descr="Image result for webcam"/>
          <p:cNvPicPr>
            <a:picLocks noChangeAspect="1" noChangeArrowheads="1"/>
          </p:cNvPicPr>
          <p:nvPr/>
        </p:nvPicPr>
        <p:blipFill>
          <a:blip r:embed="rId5"/>
          <a:srcRect/>
          <a:stretch>
            <a:fillRect/>
          </a:stretch>
        </p:blipFill>
        <p:spPr bwMode="auto">
          <a:xfrm>
            <a:off x="5715000" y="3429000"/>
            <a:ext cx="2133600" cy="34290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373</TotalTime>
  <Words>646</Words>
  <Application>Microsoft Office PowerPoint</Application>
  <PresentationFormat>On-screen Show (4:3)</PresentationFormat>
  <Paragraphs>91</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Oriel</vt:lpstr>
      <vt:lpstr>Face Recognition Attendance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Attendance System</dc:title>
  <dc:creator>chintan</dc:creator>
  <cp:lastModifiedBy>mangesh pupala</cp:lastModifiedBy>
  <cp:revision>58</cp:revision>
  <dcterms:created xsi:type="dcterms:W3CDTF">2006-08-16T00:00:00Z</dcterms:created>
  <dcterms:modified xsi:type="dcterms:W3CDTF">2018-03-26T12:38:42Z</dcterms:modified>
</cp:coreProperties>
</file>